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18"/>
  </p:notesMasterIdLst>
  <p:handoutMasterIdLst>
    <p:handoutMasterId r:id="rId19"/>
  </p:handoutMasterIdLst>
  <p:sldIdLst>
    <p:sldId id="259" r:id="rId5"/>
    <p:sldId id="274" r:id="rId6"/>
    <p:sldId id="260" r:id="rId7"/>
    <p:sldId id="270" r:id="rId8"/>
    <p:sldId id="271" r:id="rId9"/>
    <p:sldId id="273" r:id="rId10"/>
    <p:sldId id="264" r:id="rId11"/>
    <p:sldId id="265" r:id="rId12"/>
    <p:sldId id="275" r:id="rId13"/>
    <p:sldId id="266" r:id="rId14"/>
    <p:sldId id="267" r:id="rId15"/>
    <p:sldId id="269" r:id="rId16"/>
    <p:sldId id="268" r:id="rId17"/>
  </p:sldIdLst>
  <p:sldSz cx="12188825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howGuides="1">
      <p:cViewPr varScale="1">
        <p:scale>
          <a:sx n="82" d="100"/>
          <a:sy n="82" d="100"/>
        </p:scale>
        <p:origin x="720" y="72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204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9840AC-5CCD-4BFB-8F02-74313C36B441}" type="datetime1">
              <a:rPr lang="fr-FR" smtClean="0"/>
              <a:t>11/09/2026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1E770CE8-E7F3-42E9-8D3E-0343EDF98A71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41221E5-7225-48EB-A4EE-420E7BFCF705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07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156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2740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42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1715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058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3718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fr-FR" smtClean="0"/>
              <a:pPr rtl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311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  <a:noFill/>
          <a:effectLst>
            <a:softEdge rad="31750"/>
          </a:effectLst>
        </p:spPr>
        <p:txBody>
          <a:bodyPr rtlCol="0" anchor="b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18ACB9B-1217-49C6-B8C8-6DA3B82D66CE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49098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315C92-734F-43BE-AA52-478747DC124B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6616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A888C9-20F5-402A-AD6C-F29EF3810A2F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1729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C55B40-F055-463C-A49B-A8024F02C0A4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355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8D95157C-B9B9-44AE-BD26-E480506A9FFC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7491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279445-1EE6-4DFE-A787-AB1A8788C2A7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8340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9524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9524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876A6-5F00-48CD-8F08-F80762B67422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4595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116C50-D9F4-4E8F-8699-6B7EB3C617E1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216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EB6912-604D-442C-8AD3-E0D29D9CC49D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algn="r">
              <a:defRPr lang="en-US" smtClean="0"/>
            </a:lvl1pPr>
          </a:lstStyle>
          <a:p>
            <a:pPr rtl="0"/>
            <a:fld id="{7DC1BBB0-96F0-4077-A278-0F3FB5C104D3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661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98"/>
            <a:ext cx="12188825" cy="6858000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/>
          </p:nvPr>
        </p:nvSpPr>
        <p:spPr bwMode="white">
          <a:xfrm>
            <a:off x="1598612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white">
          <a:xfrm>
            <a:off x="1598612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32426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FC8B5B-DE7C-43D3-876E-FEDC87A9DFA6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11189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5103812" y="0"/>
            <a:ext cx="632460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6718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 bwMode="auto">
          <a:xfrm>
            <a:off x="5232426" y="482600"/>
            <a:ext cx="60435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16718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07822D-D567-4F8D-AAE6-99C817B161C3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5703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5180250" y="631609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056EEA50-36D7-496E-BA7B-5C0380060435}" type="datetime1">
              <a:rPr lang="fr-FR" noProof="0" smtClean="0"/>
              <a:t>11/09/2026</a:t>
            </a:fld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6595933" y="631609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766796" y="631609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1262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39" userDrawn="1">
          <p15:clr>
            <a:srgbClr val="F26B43"/>
          </p15:clr>
        </p15:guide>
        <p15:guide id="2" pos="1007" userDrawn="1">
          <p15:clr>
            <a:srgbClr val="F26B43"/>
          </p15:clr>
        </p15:guide>
        <p15:guide id="3" pos="71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22005" y="1600200"/>
            <a:ext cx="8335696" cy="4171950"/>
          </a:xfrm>
        </p:spPr>
        <p:txBody>
          <a:bodyPr rtlCol="0">
            <a:normAutofit fontScale="90000"/>
          </a:bodyPr>
          <a:lstStyle/>
          <a:p>
            <a:pPr algn="ctr"/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PATINAGE SAGUENAY </a:t>
            </a:r>
            <a:br>
              <a:rPr lang="fr-FR" dirty="0"/>
            </a:br>
            <a:r>
              <a:rPr lang="fr-FR" dirty="0"/>
              <a:t>LAC ST-JEAN CHIBOUGAMAU </a:t>
            </a:r>
            <a:br>
              <a:rPr lang="fr-FR" dirty="0"/>
            </a:br>
            <a:r>
              <a:rPr lang="fr-FR" dirty="0"/>
              <a:t>2026-2027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19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RESPONSABLE DE TESTS 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lvl="0"/>
            <a:r>
              <a:rPr lang="fr-FR" dirty="0"/>
              <a:t>TESTS CENTRALISÉS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r>
              <a:rPr lang="fr-FR" dirty="0"/>
              <a:t>-- Communiquer avec la responsable régionale</a:t>
            </a:r>
          </a:p>
          <a:p>
            <a:pPr marL="365760" lvl="1" indent="0" rtl="0">
              <a:buNone/>
            </a:pPr>
            <a:r>
              <a:rPr lang="fr-FR" dirty="0"/>
              <a:t>Lisette Lavoie ( famidion@royaume.com ou famidion@icloud.com)</a:t>
            </a:r>
          </a:p>
          <a:p>
            <a:pPr marL="365760" lvl="1" indent="0" rtl="0">
              <a:buNone/>
            </a:pPr>
            <a:r>
              <a:rPr lang="fr-FR" dirty="0"/>
              <a:t>-- Prévisions 6 semaines avant les tests ( noms patineurs et tests )</a:t>
            </a:r>
          </a:p>
          <a:p>
            <a:pPr marL="365760" lvl="1" indent="0" rtl="0">
              <a:buNone/>
            </a:pPr>
            <a:r>
              <a:rPr lang="fr-FR" dirty="0"/>
              <a:t>-- 4 semaines avant les tests: faire parvenir les formulaires de tests, sommaires et </a:t>
            </a:r>
            <a:r>
              <a:rPr lang="fr-FR" b="1" dirty="0"/>
              <a:t>chèques au nom de PSLC </a:t>
            </a:r>
            <a:r>
              <a:rPr lang="fr-FR" dirty="0"/>
              <a:t>à la responsable de la région</a:t>
            </a:r>
          </a:p>
          <a:p>
            <a:pPr marL="365760" lvl="1" indent="0" rtl="0">
              <a:buNone/>
            </a:pPr>
            <a:r>
              <a:rPr lang="fr-FR" dirty="0"/>
              <a:t>Lisette Lavoie </a:t>
            </a:r>
          </a:p>
          <a:p>
            <a:pPr marL="365760" lvl="1" indent="0" rtl="0">
              <a:buNone/>
            </a:pPr>
            <a:r>
              <a:rPr lang="fr-FR" dirty="0"/>
              <a:t>2265 des lilas </a:t>
            </a:r>
          </a:p>
          <a:p>
            <a:pPr marL="365760" lvl="1" indent="0" rtl="0">
              <a:buNone/>
            </a:pPr>
            <a:r>
              <a:rPr lang="fr-FR" dirty="0"/>
              <a:t>La Baie</a:t>
            </a:r>
          </a:p>
          <a:p>
            <a:pPr marL="365760" lvl="1" indent="0" rtl="0">
              <a:buNone/>
            </a:pPr>
            <a:r>
              <a:rPr lang="fr-FR" dirty="0"/>
              <a:t>G7B 4A9</a:t>
            </a:r>
          </a:p>
          <a:p>
            <a:pPr marL="365760" lvl="1" indent="0" rtl="0">
              <a:buNone/>
            </a:pPr>
            <a:r>
              <a:rPr lang="fr-FR" dirty="0"/>
              <a:t>-- Le chèque comprend le 15.00 par test. Aucun partenaire de danse </a:t>
            </a:r>
          </a:p>
          <a:p>
            <a:pPr marL="365760" lvl="1" indent="0" rtl="0">
              <a:buNone/>
            </a:pPr>
            <a:r>
              <a:rPr lang="fr-FR" dirty="0"/>
              <a:t>-- Conserver une copie des sommaires pour vos dossiers de patineurs </a:t>
            </a:r>
          </a:p>
          <a:p>
            <a:pPr marL="365760" lvl="1" indent="0" rtl="0">
              <a:buNone/>
            </a:pPr>
            <a:r>
              <a:rPr lang="fr-FR" dirty="0"/>
              <a:t> 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lvl="2" rtl="0"/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138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RESPONSABLE DE TESTS 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/>
            <a:r>
              <a:rPr lang="fr-FR" dirty="0"/>
              <a:t>TESTS CENTRALISÉS (suite)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r>
              <a:rPr lang="fr-FR" dirty="0"/>
              <a:t>-- Après avoir compilé les frais de la journée, la responsable régionale fait parvenir le bilan des coûts aux clubs, les sommaires et la portion supérieure des tests</a:t>
            </a:r>
          </a:p>
          <a:p>
            <a:pPr marL="365760" lvl="1" indent="0" rtl="0">
              <a:buNone/>
            </a:pPr>
            <a:r>
              <a:rPr lang="fr-FR" dirty="0"/>
              <a:t>--  La trésorière du club doit faire parvenir un chèque ou virement à la trésorière de la région au nom de </a:t>
            </a:r>
            <a:r>
              <a:rPr lang="fr-FR" b="1" dirty="0"/>
              <a:t>PSLC</a:t>
            </a:r>
          </a:p>
          <a:p>
            <a:pPr marL="365760" lvl="1" indent="0" rtl="0">
              <a:buNone/>
            </a:pPr>
            <a:r>
              <a:rPr lang="fr-FR" dirty="0" err="1"/>
              <a:t>Joline</a:t>
            </a:r>
            <a:r>
              <a:rPr lang="fr-FR" dirty="0"/>
              <a:t> Bélanger</a:t>
            </a:r>
          </a:p>
          <a:p>
            <a:pPr marL="365760" lvl="1" indent="0" rtl="0">
              <a:buNone/>
            </a:pPr>
            <a:r>
              <a:rPr lang="fr-FR" dirty="0"/>
              <a:t>324 Christophe Colomb</a:t>
            </a:r>
          </a:p>
          <a:p>
            <a:pPr marL="365760" lvl="1" indent="0" rtl="0">
              <a:buNone/>
            </a:pPr>
            <a:r>
              <a:rPr lang="fr-FR" dirty="0"/>
              <a:t>Chibougamau</a:t>
            </a:r>
          </a:p>
          <a:p>
            <a:pPr marL="365760" lvl="1" indent="0" rtl="0">
              <a:buNone/>
            </a:pPr>
            <a:r>
              <a:rPr lang="fr-FR" dirty="0"/>
              <a:t>G8P 2Z1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lvl="2" rtl="0"/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RESPONSABLE DE TESTS 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/>
            <a:r>
              <a:rPr lang="fr-FR" dirty="0"/>
              <a:t>TESTS CENTRALISÉS (suite)</a:t>
            </a:r>
          </a:p>
          <a:p>
            <a:pPr marL="365760" lvl="1" indent="0" rtl="0">
              <a:buNone/>
            </a:pPr>
            <a:r>
              <a:rPr lang="fr-FR" b="1" dirty="0"/>
              <a:t>--</a:t>
            </a:r>
            <a:r>
              <a:rPr lang="fr-FR" dirty="0"/>
              <a:t> </a:t>
            </a:r>
            <a:r>
              <a:rPr lang="fr-FR" b="1" dirty="0"/>
              <a:t>Pour les tests du 22 novembre 2026 Jonquière</a:t>
            </a:r>
          </a:p>
          <a:p>
            <a:pPr marL="365760" lvl="1" indent="0" rtl="0">
              <a:buNone/>
            </a:pPr>
            <a:r>
              <a:rPr lang="fr-FR" dirty="0"/>
              <a:t>Prévisions pour le 20 octobre 2026</a:t>
            </a:r>
          </a:p>
          <a:p>
            <a:pPr marL="365760" lvl="1" indent="0" rtl="0">
              <a:buNone/>
            </a:pPr>
            <a:r>
              <a:rPr lang="fr-FR" dirty="0"/>
              <a:t>Inscriptions pour </a:t>
            </a:r>
            <a:r>
              <a:rPr lang="fr-FR"/>
              <a:t>le 08 </a:t>
            </a:r>
            <a:r>
              <a:rPr lang="fr-FR" dirty="0"/>
              <a:t>novembre 2026</a:t>
            </a:r>
          </a:p>
          <a:p>
            <a:pPr marL="365760" lvl="1" indent="0" rtl="0">
              <a:buNone/>
            </a:pPr>
            <a:r>
              <a:rPr lang="fr-FR" b="1" dirty="0"/>
              <a:t>-- Pour les tests du</a:t>
            </a:r>
            <a:r>
              <a:rPr lang="fr-FR" dirty="0"/>
              <a:t> </a:t>
            </a:r>
            <a:r>
              <a:rPr lang="fr-FR" b="1" dirty="0"/>
              <a:t>14</a:t>
            </a:r>
            <a:r>
              <a:rPr lang="fr-FR" dirty="0"/>
              <a:t> </a:t>
            </a:r>
            <a:r>
              <a:rPr lang="fr-FR" b="1" dirty="0"/>
              <a:t>mars 2027 </a:t>
            </a:r>
            <a:r>
              <a:rPr lang="fr-FR" b="1" dirty="0" err="1"/>
              <a:t>Métabetchouan</a:t>
            </a:r>
            <a:endParaRPr lang="fr-FR" b="1" dirty="0"/>
          </a:p>
          <a:p>
            <a:pPr marL="365760" lvl="1" indent="0" rtl="0">
              <a:buNone/>
            </a:pPr>
            <a:r>
              <a:rPr lang="fr-FR" dirty="0"/>
              <a:t>Prévisions pour le  12 Février 2027</a:t>
            </a:r>
          </a:p>
          <a:p>
            <a:pPr marL="365760" lvl="1" indent="0" rtl="0">
              <a:buNone/>
            </a:pPr>
            <a:r>
              <a:rPr lang="fr-FR" dirty="0"/>
              <a:t>Inscriptions pour le 28 Février 2027</a:t>
            </a:r>
          </a:p>
          <a:p>
            <a:pPr marL="365760" lvl="1" indent="0" rtl="0">
              <a:buNone/>
            </a:pPr>
            <a:r>
              <a:rPr lang="fr-FR" b="1" dirty="0"/>
              <a:t>--Pour les tests du 15 mai 2027 Chicoutimi</a:t>
            </a:r>
          </a:p>
          <a:p>
            <a:pPr marL="365760" lvl="1" indent="0" rtl="0">
              <a:buNone/>
            </a:pPr>
            <a:r>
              <a:rPr lang="fr-FR" dirty="0"/>
              <a:t>Prévisions pour le 11 avril 2027</a:t>
            </a:r>
          </a:p>
          <a:p>
            <a:pPr marL="365760" lvl="1" indent="0" rtl="0">
              <a:buNone/>
            </a:pPr>
            <a:r>
              <a:rPr lang="fr-FR" dirty="0"/>
              <a:t>Inscriptions pour le 01 mai 2027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lvl="2" rtl="0"/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429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2205980" y="2646363"/>
            <a:ext cx="9782801" cy="123983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fr-FR" dirty="0"/>
              <a:t>MERCI DE VOTRE COLLABORATION</a:t>
            </a:r>
            <a:br>
              <a:rPr lang="fr-FR" dirty="0"/>
            </a:br>
            <a:r>
              <a:rPr lang="fr-FR" dirty="0"/>
              <a:t>ET</a:t>
            </a:r>
            <a:br>
              <a:rPr lang="fr-FR" dirty="0"/>
            </a:br>
            <a:r>
              <a:rPr lang="fr-FR" dirty="0"/>
              <a:t>BONNE SAISON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1463040" lvl="4" indent="0" rtl="0">
              <a:buNone/>
            </a:pPr>
            <a:endParaRPr lang="fr-FR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98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FD6100-5C05-4345-AF06-736798980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NOTES IMPORTANTES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775C3B-633D-42E0-9F92-2FA410A9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r>
              <a:rPr lang="fr-CA" dirty="0"/>
              <a:t>Si vous avez des questions, vous pouvez vous référer à la responsable de la région (coordonnées dans le bottin régional ).</a:t>
            </a:r>
          </a:p>
          <a:p>
            <a:r>
              <a:rPr lang="fr-CA" dirty="0"/>
              <a:t>Chaque responsable de club devrait faire la lecture du </a:t>
            </a:r>
            <a:r>
              <a:rPr lang="fr-CA" b="1" dirty="0"/>
              <a:t>cahier des directeurs de tests </a:t>
            </a:r>
            <a:r>
              <a:rPr lang="fr-CA" dirty="0"/>
              <a:t>émis par </a:t>
            </a:r>
            <a:r>
              <a:rPr lang="fr-CA" b="1" dirty="0"/>
              <a:t>Patinage Québec</a:t>
            </a:r>
            <a:r>
              <a:rPr lang="fr-CA" dirty="0"/>
              <a:t>. Il est bien détaillé et peut répondre à plusieurs de vos questions.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039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>
          <a:xfrm>
            <a:off x="1593436" y="685800"/>
            <a:ext cx="9782801" cy="731837"/>
          </a:xfrm>
        </p:spPr>
        <p:txBody>
          <a:bodyPr rtlCol="0"/>
          <a:lstStyle/>
          <a:p>
            <a:pPr rtl="0"/>
            <a:r>
              <a:rPr lang="fr-FR" dirty="0"/>
              <a:t>Tests STAR 1-5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>
          <a:xfrm>
            <a:off x="1593436" y="1556792"/>
            <a:ext cx="9782801" cy="4752528"/>
          </a:xfrm>
        </p:spPr>
        <p:txBody>
          <a:bodyPr rtlCol="0">
            <a:normAutofit fontScale="92500" lnSpcReduction="10000"/>
          </a:bodyPr>
          <a:lstStyle/>
          <a:p>
            <a:pPr marL="0" lvl="0" indent="0">
              <a:buNone/>
            </a:pPr>
            <a:r>
              <a:rPr lang="fr-FR" sz="2400" b="1" dirty="0"/>
              <a:t>Style libre STAR 1 à 5</a:t>
            </a:r>
          </a:p>
          <a:p>
            <a:pPr marL="0" lvl="0" indent="0">
              <a:buNone/>
            </a:pPr>
            <a:r>
              <a:rPr lang="fr-FR" sz="2400" b="1" dirty="0"/>
              <a:t>Habiletés STAR 1 à 5</a:t>
            </a:r>
          </a:p>
          <a:p>
            <a:pPr marL="0" lvl="0" indent="0">
              <a:buNone/>
            </a:pPr>
            <a:r>
              <a:rPr lang="fr-FR" sz="2400" b="1" dirty="0"/>
              <a:t>Danses STAR 1 à 5</a:t>
            </a:r>
          </a:p>
          <a:p>
            <a:pPr marL="0" lvl="0" indent="0">
              <a:buNone/>
            </a:pPr>
            <a:r>
              <a:rPr lang="fr-FR" sz="2400" b="1" dirty="0"/>
              <a:t>Artistique STAR 5</a:t>
            </a:r>
            <a:endParaRPr lang="fr-FR" sz="2400" dirty="0"/>
          </a:p>
          <a:p>
            <a:pPr marL="0" lvl="0" indent="0" algn="just">
              <a:lnSpc>
                <a:spcPct val="110000"/>
              </a:lnSpc>
              <a:buNone/>
            </a:pPr>
            <a:r>
              <a:rPr lang="fr-FR" dirty="0"/>
              <a:t>    --É</a:t>
            </a:r>
            <a:r>
              <a:rPr lang="fr-FR" sz="2400" dirty="0"/>
              <a:t>valuations par entraineurs qualifiés</a:t>
            </a:r>
          </a:p>
          <a:p>
            <a:pPr marL="365760" lvl="1" indent="0" algn="just" rtl="0">
              <a:lnSpc>
                <a:spcPct val="110000"/>
              </a:lnSpc>
              <a:buNone/>
            </a:pPr>
            <a:r>
              <a:rPr lang="fr-FR" dirty="0"/>
              <a:t>-- Collaboration entre entraineurs et responsable tests</a:t>
            </a:r>
          </a:p>
          <a:p>
            <a:pPr marL="365760" lvl="1" indent="0" algn="just" rtl="0">
              <a:lnSpc>
                <a:spcPct val="110000"/>
              </a:lnSpc>
              <a:buNone/>
            </a:pPr>
            <a:r>
              <a:rPr lang="fr-FR" dirty="0"/>
              <a:t>-- Glace libre pour Artistique 5, Danse 5a, Prog. Style libre 5.</a:t>
            </a:r>
          </a:p>
          <a:p>
            <a:pPr marL="365760" lvl="1" indent="0" algn="just" rtl="0">
              <a:lnSpc>
                <a:spcPct val="110000"/>
              </a:lnSpc>
              <a:buNone/>
            </a:pPr>
            <a:r>
              <a:rPr lang="fr-FR" dirty="0"/>
              <a:t>-- Préparer les feuilles d’évaluations pour les entraineurs et faire la cueillette des frais de tests (</a:t>
            </a:r>
            <a:r>
              <a:rPr lang="fr-FR" b="1" dirty="0"/>
              <a:t>15.00</a:t>
            </a:r>
            <a:r>
              <a:rPr lang="fr-FR" dirty="0"/>
              <a:t>$)avant les tests.</a:t>
            </a:r>
          </a:p>
          <a:p>
            <a:pPr marL="365760" lvl="1" indent="0" algn="just" rtl="0">
              <a:lnSpc>
                <a:spcPct val="110000"/>
              </a:lnSpc>
              <a:buNone/>
            </a:pPr>
            <a:r>
              <a:rPr lang="fr-FR" dirty="0"/>
              <a:t>-- Feuilles sommaire (téléchargées ou digitales) et argent à Patinage Canada dans les 30 jours suivants les tests.</a:t>
            </a:r>
          </a:p>
          <a:p>
            <a:pPr marL="365760" lvl="1" indent="0" rtl="0">
              <a:buNone/>
            </a:pPr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14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A331C1-98E3-41E1-82C9-9C145E2D2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TESTS INTERMÉDIAIRES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082046-F337-411E-9F6B-9DBED94F9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2400" b="1" dirty="0"/>
              <a:t> HABILETÉS STAR 6 à 8 ou 6 à or par entraîneur-évaluateur ainsi que les niveaux Artistiques par entraineurs qualifiés.</a:t>
            </a:r>
            <a:endParaRPr lang="fr-CA" sz="2400" dirty="0"/>
          </a:p>
          <a:p>
            <a:pPr marL="0" indent="0">
              <a:buNone/>
            </a:pPr>
            <a:r>
              <a:rPr lang="fr-CA" sz="2400" b="1" dirty="0"/>
              <a:t> STYLE LIBRE STAR 6 À 8 par évaluateurs </a:t>
            </a:r>
          </a:p>
          <a:p>
            <a:pPr marL="0" indent="0">
              <a:buNone/>
            </a:pPr>
            <a:r>
              <a:rPr lang="fr-CA" sz="2400" b="1" dirty="0"/>
              <a:t> DANSES STAR 6 À 8 par évaluateurs</a:t>
            </a:r>
          </a:p>
          <a:p>
            <a:pPr marL="0" indent="0">
              <a:buNone/>
            </a:pPr>
            <a:r>
              <a:rPr lang="fr-CA" sz="2400" dirty="0"/>
              <a:t>-- </a:t>
            </a:r>
            <a:r>
              <a:rPr lang="fr-CA" sz="2400" b="1" dirty="0"/>
              <a:t>Sanction: </a:t>
            </a:r>
            <a:r>
              <a:rPr lang="fr-CA" sz="2400" dirty="0"/>
              <a:t>à la responsable régionale - Patinage Québec</a:t>
            </a:r>
          </a:p>
          <a:p>
            <a:pPr marL="0" indent="0">
              <a:buNone/>
            </a:pPr>
            <a:r>
              <a:rPr lang="fr-CA" sz="2400" dirty="0"/>
              <a:t>-- Organisation et horaire par le directeur des tests de club</a:t>
            </a:r>
          </a:p>
          <a:p>
            <a:pPr marL="0" indent="0">
              <a:buNone/>
            </a:pPr>
            <a:r>
              <a:rPr lang="fr-CA" sz="2400" dirty="0"/>
              <a:t>-- Assignation de l’évaluateur par le directeur des tests de club.</a:t>
            </a:r>
          </a:p>
          <a:p>
            <a:pPr marL="0" indent="0">
              <a:buNone/>
            </a:pPr>
            <a:r>
              <a:rPr lang="fr-CA" sz="2400" dirty="0"/>
              <a:t>-- Remplir les feuilles de tests, sommaires et cueillette des frais par le directeur tests de club. Attention mise à jour des formulaires sur le site de Patinage Canada sous l’onglet matériel</a:t>
            </a:r>
          </a:p>
          <a:p>
            <a:pPr marL="0" indent="0">
              <a:buNone/>
            </a:pPr>
            <a:r>
              <a:rPr lang="fr-CA" sz="2400" dirty="0"/>
              <a:t>-- Feuilles sommaire (en ligne) et argent à Patinage Canada dans les 30 jours suivant les tests</a:t>
            </a:r>
          </a:p>
        </p:txBody>
      </p:sp>
    </p:spTree>
    <p:extLst>
      <p:ext uri="{BB962C8B-B14F-4D97-AF65-F5344CB8AC3E}">
        <p14:creationId xmlns:p14="http://schemas.microsoft.com/office/powerpoint/2010/main" val="271578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7D7288-64A5-48FC-9ED9-9C41273AA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1018952"/>
          </a:xfrm>
        </p:spPr>
        <p:txBody>
          <a:bodyPr/>
          <a:lstStyle/>
          <a:p>
            <a:r>
              <a:rPr lang="fr-CA" dirty="0"/>
              <a:t>TESTS CENTRALISÉS</a:t>
            </a:r>
            <a:endParaRPr lang="fr-CA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2DDEAF-93C4-4233-95CF-BA4F2BD21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sz="2400" b="1" dirty="0"/>
              <a:t>Style libre STAR 9 à OR</a:t>
            </a:r>
          </a:p>
          <a:p>
            <a:pPr marL="0" indent="0">
              <a:buNone/>
            </a:pPr>
            <a:r>
              <a:rPr lang="fr-CA" sz="2400" b="1" dirty="0"/>
              <a:t>Habiletés STAR 9 à OR</a:t>
            </a:r>
          </a:p>
          <a:p>
            <a:pPr marL="0" indent="0">
              <a:buNone/>
            </a:pPr>
            <a:r>
              <a:rPr lang="fr-CA" sz="2400" b="1" dirty="0"/>
              <a:t>Danses STAR 9 à Or </a:t>
            </a:r>
          </a:p>
          <a:p>
            <a:pPr marL="0" indent="0">
              <a:buNone/>
            </a:pPr>
            <a:r>
              <a:rPr lang="fr-CA" sz="2400" b="1" dirty="0"/>
              <a:t>Artistique STAR 7,9,OR</a:t>
            </a:r>
          </a:p>
          <a:p>
            <a:pPr marL="0" indent="0">
              <a:buNone/>
            </a:pPr>
            <a:r>
              <a:rPr lang="fr-CA" sz="2400" b="1" dirty="0"/>
              <a:t>--Tous les tests STAR 8 ( peuvent être évalués )</a:t>
            </a:r>
          </a:p>
          <a:p>
            <a:pPr marL="0" indent="0">
              <a:buNone/>
            </a:pPr>
            <a:r>
              <a:rPr lang="fr-CA" sz="2400" b="1" dirty="0"/>
              <a:t>--Sanction à </a:t>
            </a:r>
            <a:r>
              <a:rPr lang="fr-CA" sz="2400" dirty="0"/>
              <a:t>Patinage Québec</a:t>
            </a:r>
            <a:endParaRPr lang="fr-CA" sz="2400" b="1" dirty="0"/>
          </a:p>
          <a:p>
            <a:pPr marL="0" indent="0">
              <a:buNone/>
            </a:pPr>
            <a:r>
              <a:rPr lang="fr-CA" sz="2400" b="1" dirty="0"/>
              <a:t>--</a:t>
            </a:r>
            <a:r>
              <a:rPr lang="fr-CA" sz="2400" dirty="0"/>
              <a:t>Organisation par le directeur régional des tests demandes acheminées à Patinage Québec.</a:t>
            </a:r>
          </a:p>
          <a:p>
            <a:pPr marL="0" indent="0">
              <a:buNone/>
            </a:pPr>
            <a:r>
              <a:rPr lang="fr-CA" sz="2400" dirty="0"/>
              <a:t>-- Prévisions des clubs 6 semaines avant la date et documents (feuilles de tests, sommaire et chèque ou paiement à la trésorière de la région) 4 semaines avant la date à la responsable régionale</a:t>
            </a:r>
          </a:p>
          <a:p>
            <a:endParaRPr lang="fr-CA" sz="2400" dirty="0"/>
          </a:p>
          <a:p>
            <a:endParaRPr lang="fr-CA" sz="2400" dirty="0"/>
          </a:p>
          <a:p>
            <a:endParaRPr lang="fr-CA" b="1" dirty="0"/>
          </a:p>
        </p:txBody>
      </p:sp>
    </p:spTree>
    <p:extLst>
      <p:ext uri="{BB962C8B-B14F-4D97-AF65-F5344CB8AC3E}">
        <p14:creationId xmlns:p14="http://schemas.microsoft.com/office/powerpoint/2010/main" val="55901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51F3A-0E47-4A78-ABE9-8DEA9256E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Notes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24F7B3-1657-47A6-9C24-BC12D61FE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sz="2400" dirty="0"/>
              <a:t>Un patineur qui désire essayer un test dans un autre club, doit obtenir l’autorisation écrite de son club (Annexe A cahier directeur de test de Patinage Québec )</a:t>
            </a:r>
          </a:p>
          <a:p>
            <a:r>
              <a:rPr lang="fr-CA" sz="2400" dirty="0"/>
              <a:t>Tenir à jour les dossiers des patineurs, conserver les feuilles sommaires et parties supérieurs des feuilles de tests. </a:t>
            </a:r>
          </a:p>
          <a:p>
            <a:r>
              <a:rPr lang="fr-CA" sz="2400" dirty="0"/>
              <a:t>Lors d’un session de tests c’est l’évaluateur qui détermine le nombre de patineurs pour chaque échauffement et le nombre de période d’échauffement, ainsi que le resurfaçage.</a:t>
            </a:r>
          </a:p>
          <a:p>
            <a:r>
              <a:rPr lang="fr-CA" sz="2400" dirty="0"/>
              <a:t>Il est important de bien accueillir les évaluateurs lors des sessions de tests et d’avoir plusieurs feuilles de tests à jour.</a:t>
            </a:r>
          </a:p>
          <a:p>
            <a:r>
              <a:rPr lang="fr-CA" sz="2400" dirty="0"/>
              <a:t>Matériel nécessaire: formulaires, stylos, ciseaux, etc..</a:t>
            </a:r>
          </a:p>
          <a:p>
            <a:pPr marL="0" indent="0">
              <a:buNone/>
            </a:pPr>
            <a:r>
              <a:rPr lang="fr-C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17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Responsabilités des directeurs de tests de club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endParaRPr lang="fr-FR" dirty="0"/>
          </a:p>
          <a:p>
            <a:pPr marL="365760" lvl="1" indent="0" rtl="0">
              <a:buNone/>
            </a:pPr>
            <a:r>
              <a:rPr lang="fr-FR" dirty="0"/>
              <a:t>-- Faire parvenir vos dates de tests au directeur régional</a:t>
            </a:r>
          </a:p>
          <a:p>
            <a:pPr marL="365760" lvl="1" indent="0" rtl="0">
              <a:buNone/>
            </a:pPr>
            <a:r>
              <a:rPr lang="fr-FR" dirty="0"/>
              <a:t>-- collaborer avec les entraîneurs afin d’élaborer un horaire</a:t>
            </a:r>
          </a:p>
          <a:p>
            <a:pPr marL="365760" lvl="1" indent="0" rtl="0">
              <a:buNone/>
            </a:pPr>
            <a:r>
              <a:rPr lang="fr-FR" dirty="0"/>
              <a:t>le plus tôt possible pour vos sessions de tests</a:t>
            </a:r>
          </a:p>
          <a:p>
            <a:pPr marL="365760" lvl="1" indent="0" rtl="0">
              <a:buNone/>
            </a:pPr>
            <a:r>
              <a:rPr lang="fr-FR" dirty="0"/>
              <a:t>-- S’occuper du financement STAR 1 à 0r</a:t>
            </a:r>
          </a:p>
          <a:p>
            <a:pPr marL="365760" lvl="1" indent="0" rtl="0">
              <a:buNone/>
            </a:pPr>
            <a:r>
              <a:rPr lang="fr-FR" dirty="0"/>
              <a:t>-- Communiquer avec les évaluateurs pour STAR 6 à 8</a:t>
            </a:r>
          </a:p>
          <a:p>
            <a:pPr marL="365760" lvl="1" indent="0" rtl="0">
              <a:buNone/>
            </a:pPr>
            <a:r>
              <a:rPr lang="fr-FR" dirty="0"/>
              <a:t>-- Remplir les feuilles de tests et sommaire, et faire parvenir à Patinage Canada + argent ( dans les 30 jours )</a:t>
            </a:r>
          </a:p>
          <a:p>
            <a:pPr marL="365760" lvl="1" indent="0" rtl="0">
              <a:buNone/>
            </a:pPr>
            <a:r>
              <a:rPr lang="fr-FR" dirty="0"/>
              <a:t>-- Rencontre avec les parents est fortement recommandée afin d’expliquer votre fonctionnement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lvl="2" rtl="0"/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04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suite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365760" lvl="1" indent="0" rtl="0">
              <a:buNone/>
            </a:pPr>
            <a:r>
              <a:rPr lang="fr-FR" dirty="0"/>
              <a:t>-- S’assurer de la qualification des entraîneur-évaluateurs</a:t>
            </a:r>
          </a:p>
          <a:p>
            <a:pPr marL="365760" lvl="1" indent="0" rtl="0">
              <a:buNone/>
            </a:pPr>
            <a:r>
              <a:rPr lang="fr-FR" dirty="0"/>
              <a:t>-- Supporter les entraîneurs lors des évaluations</a:t>
            </a:r>
          </a:p>
          <a:p>
            <a:pPr marL="365760" lvl="1" indent="0" rtl="0">
              <a:buNone/>
            </a:pPr>
            <a:r>
              <a:rPr lang="fr-FR" dirty="0"/>
              <a:t>-- Attention 15.00$ par test.</a:t>
            </a:r>
          </a:p>
          <a:p>
            <a:pPr marL="365760" lvl="1" indent="0" rtl="0">
              <a:buNone/>
            </a:pPr>
            <a:r>
              <a:rPr lang="fr-FR" dirty="0"/>
              <a:t>-- Entrées électroniquement les feuilles sommaires sur le site de Patinage Canada.</a:t>
            </a:r>
          </a:p>
          <a:p>
            <a:pPr marL="365760" lvl="1" indent="0" rtl="0">
              <a:buNone/>
            </a:pPr>
            <a:r>
              <a:rPr lang="fr-FR" dirty="0"/>
              <a:t>-- Aucune copie envoyée à Patinage Québec</a:t>
            </a:r>
          </a:p>
          <a:p>
            <a:pPr marL="365760" lvl="1" indent="0" rtl="0">
              <a:buNone/>
            </a:pPr>
            <a:r>
              <a:rPr lang="fr-FR" dirty="0"/>
              <a:t>-- Conserver une copie des sommaires pour vos dossiers de patineurs et portion supérieure des feuilles de tests</a:t>
            </a:r>
          </a:p>
          <a:p>
            <a:pPr marL="365760" lvl="1" indent="0" rtl="0">
              <a:buNone/>
            </a:pPr>
            <a:r>
              <a:rPr lang="fr-FR" dirty="0"/>
              <a:t>-- Maintenir un système d’archive de dossiers pour les patineurs</a:t>
            </a:r>
          </a:p>
          <a:p>
            <a:pPr marL="365760" lvl="1" indent="0" rtl="0">
              <a:buNone/>
            </a:pPr>
            <a:r>
              <a:rPr lang="fr-FR" dirty="0"/>
              <a:t>-- Glace libre: Artistique 5, Danse A et solo STAR 5 </a:t>
            </a:r>
          </a:p>
          <a:p>
            <a:pPr marL="365760" lvl="1" indent="0" rtl="0">
              <a:buNone/>
            </a:pPr>
            <a:r>
              <a:rPr lang="fr-FR" dirty="0"/>
              <a:t>-- Envoyer à la vice présidente de la région les noms des patineurs niveaux or (atteints)</a:t>
            </a:r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marL="365760" lvl="1" indent="0" rtl="0">
              <a:buNone/>
            </a:pPr>
            <a:endParaRPr lang="fr-FR" dirty="0"/>
          </a:p>
          <a:p>
            <a:pPr lvl="2" rtl="0"/>
            <a:endParaRPr lang="fr-FR" dirty="0"/>
          </a:p>
          <a:p>
            <a:pPr marL="1097280" lvl="3" indent="0" rtl="0">
              <a:buNone/>
            </a:pPr>
            <a:endParaRPr lang="fr-FR" dirty="0"/>
          </a:p>
          <a:p>
            <a:pPr marL="1463040" lvl="4" indent="0" rtl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0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F312E7-0C0D-EE55-CAC6-606AFCD66DCA}"/>
              </a:ext>
            </a:extLst>
          </p:cNvPr>
          <p:cNvSpPr txBox="1"/>
          <p:nvPr/>
        </p:nvSpPr>
        <p:spPr>
          <a:xfrm>
            <a:off x="2724539" y="487138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endParaRPr lang="fr-CA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1927400-6A20-6552-009E-63B86416C84B}"/>
              </a:ext>
            </a:extLst>
          </p:cNvPr>
          <p:cNvSpPr txBox="1"/>
          <p:nvPr/>
        </p:nvSpPr>
        <p:spPr>
          <a:xfrm>
            <a:off x="2724538" y="1133468"/>
            <a:ext cx="3873929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CA" dirty="0"/>
              <a:t>RESPECT DES DATES PROHIBÉES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D42FB4-4C20-FFD2-E873-0B2266737C53}"/>
              </a:ext>
            </a:extLst>
          </p:cNvPr>
          <p:cNvSpPr txBox="1"/>
          <p:nvPr/>
        </p:nvSpPr>
        <p:spPr>
          <a:xfrm>
            <a:off x="3142084" y="2141709"/>
            <a:ext cx="4608512" cy="452431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fr-CA" dirty="0"/>
              <a:t>17 au 20 septembre 2026</a:t>
            </a:r>
          </a:p>
          <a:p>
            <a:endParaRPr lang="fr-CA" dirty="0"/>
          </a:p>
          <a:p>
            <a:r>
              <a:rPr lang="fr-CA" dirty="0"/>
              <a:t>5 au 8 novembre 2026</a:t>
            </a:r>
          </a:p>
          <a:p>
            <a:endParaRPr lang="fr-CA" dirty="0"/>
          </a:p>
          <a:p>
            <a:r>
              <a:rPr lang="fr-CA" dirty="0"/>
              <a:t>10 13 décembre 2026</a:t>
            </a:r>
          </a:p>
          <a:p>
            <a:endParaRPr lang="fr-CA" dirty="0"/>
          </a:p>
          <a:p>
            <a:r>
              <a:rPr lang="fr-CA" dirty="0"/>
              <a:t>18 au 21 mars 2026</a:t>
            </a:r>
          </a:p>
          <a:p>
            <a:endParaRPr lang="fr-CA" dirty="0"/>
          </a:p>
          <a:p>
            <a:r>
              <a:rPr lang="fr-CA" dirty="0"/>
              <a:t>26 au 28 mars 2026</a:t>
            </a:r>
          </a:p>
          <a:p>
            <a:endParaRPr lang="fr-CA" dirty="0"/>
          </a:p>
          <a:p>
            <a:r>
              <a:rPr lang="fr-CA" dirty="0"/>
              <a:t>7 janvier au 31 janvier 2027</a:t>
            </a:r>
          </a:p>
          <a:p>
            <a:endParaRPr lang="fr-CA" dirty="0"/>
          </a:p>
          <a:p>
            <a:r>
              <a:rPr lang="fr-CA" dirty="0"/>
              <a:t>6 au 9 mai 2027</a:t>
            </a:r>
          </a:p>
          <a:p>
            <a:endParaRPr lang="fr-CA" dirty="0"/>
          </a:p>
          <a:p>
            <a:r>
              <a:rPr lang="fr-CA" dirty="0"/>
              <a:t>Donc pas de tests intermédiaires ou centralisés</a:t>
            </a:r>
          </a:p>
        </p:txBody>
      </p:sp>
    </p:spTree>
    <p:extLst>
      <p:ext uri="{BB962C8B-B14F-4D97-AF65-F5344CB8AC3E}">
        <p14:creationId xmlns:p14="http://schemas.microsoft.com/office/powerpoint/2010/main" val="207494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èle de conception Flocons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565625_TF03460579" id="{C66D81CF-8FF8-435F-9682-1B45DABE0EC9}" vid="{4B52AD94-2B39-4680-91F4-DF60ED03B6E9}"/>
    </a:ext>
  </a:extLst>
</a:theme>
</file>

<file path=ppt/theme/theme2.xml><?xml version="1.0" encoding="utf-8"?>
<a:theme xmlns:a="http://schemas.openxmlformats.org/drawingml/2006/main" name="Thème Offic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83485-1103-4BBC-98A1-D39A248154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15ED37-D514-41C3-9B3C-B262145D17B7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40262f94-9f35-4ac3-9a90-690165a166b7"/>
    <ds:schemaRef ds:uri="a4f35948-e619-41b3-aa29-22878b09cfd2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8853CD7-B1C6-4FDD-B6D0-92A83B857D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Diapositives de conception Flocons</Template>
  <TotalTime>549</TotalTime>
  <Words>984</Words>
  <Application>Microsoft Office PowerPoint</Application>
  <PresentationFormat>Personnalisé</PresentationFormat>
  <Paragraphs>143</Paragraphs>
  <Slides>13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Euphemia</vt:lpstr>
      <vt:lpstr>Modèle de conception Flocons</vt:lpstr>
      <vt:lpstr>   PATINAGE SAGUENAY  LAC ST-JEAN CHIBOUGAMAU  2026-2027 </vt:lpstr>
      <vt:lpstr>NOTES IMPORTANTES</vt:lpstr>
      <vt:lpstr>Tests STAR 1-5</vt:lpstr>
      <vt:lpstr>TESTS INTERMÉDIAIRES</vt:lpstr>
      <vt:lpstr>TESTS CENTRALISÉS</vt:lpstr>
      <vt:lpstr>Notes</vt:lpstr>
      <vt:lpstr>Responsabilités des directeurs de tests de club</vt:lpstr>
      <vt:lpstr>suite</vt:lpstr>
      <vt:lpstr>Présentation PowerPoint</vt:lpstr>
      <vt:lpstr>RESPONSABLE DE TESTS </vt:lpstr>
      <vt:lpstr>RESPONSABLE DE TESTS </vt:lpstr>
      <vt:lpstr>RESPONSABLE DE TESTS </vt:lpstr>
      <vt:lpstr>MERCI DE VOTRE COLLABORATION ET BONNE SAISON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PATINAGE SAGUENAY LAC ST-JEAN CHIBOUGAMAU  2017-2018</dc:title>
  <dc:creator>Lisette</dc:creator>
  <cp:lastModifiedBy>Lisette Lavoie</cp:lastModifiedBy>
  <cp:revision>92</cp:revision>
  <dcterms:created xsi:type="dcterms:W3CDTF">2017-08-21T19:25:23Z</dcterms:created>
  <dcterms:modified xsi:type="dcterms:W3CDTF">2026-09-11T12:10:07Z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